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7"/>
      <p:bold r:id="rId18"/>
      <p:italic r:id="rId19"/>
      <p:boldItalic r:id="rId20"/>
    </p:embeddedFon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Raleway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78" y="3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df940b5def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df940b5def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dff1b275ce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dff1b275ce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dff1b275c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dff1b275c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df940b5de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df940b5de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df940b5def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df940b5def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df940b5def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df940b5def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df940b5def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df940b5def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dff1b275c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dff1b275c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dff1b275c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dff1b275c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e0bade45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e0bade45d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e10c5287e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e10c5287e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e10c5287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e10c5287e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dff1b275c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dff1b275c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Dispatcher Wellness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5" y="3172900"/>
            <a:ext cx="7688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Megan Healey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Emma Reilly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Hypervigilance</a:t>
            </a:r>
            <a:endParaRPr dirty="0"/>
          </a:p>
        </p:txBody>
      </p:sp>
      <p:pic>
        <p:nvPicPr>
          <p:cNvPr id="158" name="Google Shape;15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2625" y="721825"/>
            <a:ext cx="3219151" cy="321915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>
            <a:spLocks noGrp="1"/>
          </p:cNvSpPr>
          <p:nvPr>
            <p:ph type="body" idx="1"/>
          </p:nvPr>
        </p:nvSpPr>
        <p:spPr>
          <a:xfrm>
            <a:off x="586153" y="1934648"/>
            <a:ext cx="7726132" cy="36003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Extreme or excessive vigilance: the state of being highly or abnormally alert to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potential danger.</a:t>
            </a:r>
            <a:endParaRPr sz="4300" dirty="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300" b="1" dirty="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On-Duty:</a:t>
            </a:r>
            <a:r>
              <a:rPr lang="en" sz="4300" dirty="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endParaRPr sz="4300" dirty="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294957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eorgia"/>
              <a:buChar char="●"/>
            </a:pPr>
            <a:r>
              <a:rPr lang="en" sz="4300" dirty="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Increased awareness</a:t>
            </a:r>
            <a:endParaRPr sz="4300" dirty="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294957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eorgia"/>
              <a:buChar char="●"/>
            </a:pPr>
            <a:r>
              <a:rPr lang="en" sz="4300" dirty="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Elevated sense of attention</a:t>
            </a:r>
            <a:endParaRPr sz="4300" dirty="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294957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eorgia"/>
              <a:buChar char="●"/>
            </a:pPr>
            <a:r>
              <a:rPr lang="en" sz="4300" dirty="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More rapid thinking</a:t>
            </a:r>
            <a:endParaRPr sz="4300" dirty="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294957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eorgia"/>
              <a:buChar char="●"/>
            </a:pPr>
            <a:r>
              <a:rPr lang="en" sz="4300" dirty="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Increased capacity to make quick decisions</a:t>
            </a:r>
            <a:endParaRPr sz="4300" dirty="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294957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eorgia"/>
              <a:buChar char="●"/>
            </a:pPr>
            <a:r>
              <a:rPr lang="en" sz="4300" dirty="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Feel alive, involved, and engaged</a:t>
            </a:r>
            <a:endParaRPr sz="4300" dirty="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294957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eorgia"/>
              <a:buChar char="●"/>
            </a:pPr>
            <a:r>
              <a:rPr lang="en" sz="4300" dirty="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Sense of camaraderie with other first responders</a:t>
            </a:r>
            <a:endParaRPr sz="4300" dirty="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300" b="1" dirty="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Off-Duty:</a:t>
            </a:r>
            <a:endParaRPr sz="4300" b="1" dirty="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294957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eorgia"/>
              <a:buChar char="●"/>
            </a:pPr>
            <a:r>
              <a:rPr lang="en" sz="4300" dirty="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Detached</a:t>
            </a:r>
            <a:endParaRPr sz="4300" dirty="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294957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eorgia"/>
              <a:buChar char="●"/>
            </a:pPr>
            <a:r>
              <a:rPr lang="en" sz="4300" dirty="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Withdrawn, Isolated</a:t>
            </a:r>
            <a:endParaRPr sz="4300" dirty="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294957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eorgia"/>
              <a:buChar char="●"/>
            </a:pPr>
            <a:r>
              <a:rPr lang="en" sz="4300" dirty="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Tired, Exhausted</a:t>
            </a:r>
            <a:endParaRPr sz="4300" dirty="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294957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eorgia"/>
              <a:buChar char="●"/>
            </a:pPr>
            <a:r>
              <a:rPr lang="en" sz="4300" dirty="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Apathetic</a:t>
            </a:r>
            <a:endParaRPr sz="4300" dirty="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294957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eorgia"/>
              <a:buChar char="●"/>
            </a:pPr>
            <a:r>
              <a:rPr lang="en" sz="4300" dirty="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Angry</a:t>
            </a:r>
            <a:endParaRPr sz="4300" dirty="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500" dirty="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–Gilmartin, 2021</a:t>
            </a:r>
            <a:endParaRPr sz="2500" dirty="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Combat Hypervigilance</a:t>
            </a:r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729450" y="20866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Self-corrects after 18-24 hours</a:t>
            </a:r>
            <a:endParaRPr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20 Minutes of Moderate Exercise every day </a:t>
            </a:r>
            <a:endParaRPr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Focus on what you can control (personal life)</a:t>
            </a:r>
            <a:endParaRPr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Schedule activities &amp; make plans BEFORE you’re at the bottom of the rollercoaster</a:t>
            </a:r>
            <a:endParaRPr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Make time for enjoyable, non-work activities</a:t>
            </a:r>
            <a:endParaRPr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Focus on what you can do NOW, not what you’ll do when you retire </a:t>
            </a:r>
            <a:endParaRPr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Practice sleep hygiene whenever possible</a:t>
            </a:r>
            <a:endParaRPr/>
          </a:p>
        </p:txBody>
      </p:sp>
      <p:pic>
        <p:nvPicPr>
          <p:cNvPr id="165" name="Google Shape;16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0450" y="717375"/>
            <a:ext cx="2890324" cy="214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Resilience</a:t>
            </a:r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Factors that contribute to resilience: 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• Good social supports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• Belief in recovery or getting through the hard times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• A sense of purpose in life/one’s roles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• Meaningful activities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• Engagement in therapy </a:t>
            </a:r>
            <a:endParaRPr/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2575" y="769200"/>
            <a:ext cx="4260426" cy="1841400"/>
          </a:xfrm>
          <a:prstGeom prst="rect">
            <a:avLst/>
          </a:prstGeom>
          <a:noFill/>
          <a:ln>
            <a:noFill/>
          </a:ln>
          <a:effectLst>
            <a:outerShdw blurRad="34290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Role of the Western Mass CISM Team</a:t>
            </a:r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729450" y="1911325"/>
            <a:ext cx="7688700" cy="31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Who we are:</a:t>
            </a:r>
            <a:endParaRPr sz="4800" b="1"/>
          </a:p>
          <a:p>
            <a:pPr marL="457200" lvl="0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4800"/>
              <a:t>Trained peer mentors from fire, police, EMS, and dispatch, as well as religious and clinical support.</a:t>
            </a:r>
            <a:endParaRPr sz="48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800" b="1"/>
              <a:t>What we do:</a:t>
            </a:r>
            <a:endParaRPr sz="4800" b="1"/>
          </a:p>
          <a:p>
            <a:pPr marL="457200" lvl="0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4800"/>
              <a:t>Provide interventions to first responders who have experienced a critical incident.  </a:t>
            </a:r>
            <a:endParaRPr sz="48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800"/>
              <a:t>Group debriefings &amp; one-on-one peer support</a:t>
            </a:r>
            <a:endParaRPr sz="48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800" b="1"/>
              <a:t>How this helps:</a:t>
            </a:r>
            <a:endParaRPr sz="4800" b="1"/>
          </a:p>
          <a:p>
            <a:pPr marL="457200" lvl="0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4800"/>
              <a:t>The process can provide answers (fills in the puzzle pieces) as to what happened in an incident.</a:t>
            </a:r>
            <a:endParaRPr sz="4800"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800"/>
              <a:t>Provides education on the warning signs of negative stress responses.</a:t>
            </a:r>
            <a:endParaRPr sz="4800"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800"/>
              <a:t>Shows support to your fellow first responders.</a:t>
            </a:r>
            <a:endParaRPr sz="4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729450" y="1793630"/>
            <a:ext cx="7871700" cy="32863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29908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rPr lang="en" sz="1200" b="1" dirty="0">
                <a:solidFill>
                  <a:srgbClr val="434343"/>
                </a:solidFill>
              </a:rPr>
              <a:t>Western Mass CISM Team:</a:t>
            </a:r>
            <a:r>
              <a:rPr lang="en" sz="1200" dirty="0">
                <a:solidFill>
                  <a:srgbClr val="434343"/>
                </a:solidFill>
              </a:rPr>
              <a:t> </a:t>
            </a:r>
            <a:endParaRPr sz="1200" dirty="0">
              <a:solidFill>
                <a:srgbClr val="434343"/>
              </a:solidFill>
            </a:endParaRPr>
          </a:p>
          <a:p>
            <a:pPr marL="914400" lvl="1" indent="-29908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○"/>
            </a:pPr>
            <a:r>
              <a:rPr lang="en" sz="1200" dirty="0">
                <a:solidFill>
                  <a:srgbClr val="434343"/>
                </a:solidFill>
                <a:highlight>
                  <a:srgbClr val="FFFFFF"/>
                </a:highlight>
              </a:rPr>
              <a:t>Call (413) 586-6065. Available 24 hours a day, 7 days a week. If after business hours, please press "1" and leave a message. Your call will be returned as soon as possible. For groups and individuals.</a:t>
            </a:r>
            <a:endParaRPr sz="1200" dirty="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marL="457200" lvl="0" indent="-299085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rPr lang="en" sz="1200" b="1" dirty="0">
                <a:solidFill>
                  <a:srgbClr val="434343"/>
                </a:solidFill>
                <a:highlight>
                  <a:srgbClr val="FFFFFF"/>
                </a:highlight>
              </a:rPr>
              <a:t>Commonwealth 911 Peer Support: </a:t>
            </a:r>
            <a:endParaRPr sz="1200" b="1" dirty="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marL="914400" lvl="1" indent="-29908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○"/>
            </a:pPr>
            <a:r>
              <a:rPr lang="en" sz="1200" dirty="0">
                <a:solidFill>
                  <a:srgbClr val="434343"/>
                </a:solidFill>
                <a:highlight>
                  <a:srgbClr val="FFFFFF"/>
                </a:highlight>
              </a:rPr>
              <a:t>911 for 911! 24 hour hotline - call (840) 600-PEER (7337).</a:t>
            </a:r>
            <a:endParaRPr sz="1200" dirty="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marL="457200" lvl="0" indent="-299085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rPr lang="en" sz="1200" b="1" dirty="0">
                <a:solidFill>
                  <a:srgbClr val="434343"/>
                </a:solidFill>
              </a:rPr>
              <a:t>On Site Academy</a:t>
            </a:r>
            <a:r>
              <a:rPr lang="en" sz="1200" dirty="0">
                <a:solidFill>
                  <a:srgbClr val="434343"/>
                </a:solidFill>
              </a:rPr>
              <a:t> </a:t>
            </a:r>
            <a:r>
              <a:rPr lang="en" sz="1200" b="1" dirty="0">
                <a:solidFill>
                  <a:srgbClr val="434343"/>
                </a:solidFill>
              </a:rPr>
              <a:t>@ Windy Hill Farm</a:t>
            </a:r>
            <a:r>
              <a:rPr lang="en" sz="1200" dirty="0">
                <a:solidFill>
                  <a:srgbClr val="434343"/>
                </a:solidFill>
              </a:rPr>
              <a:t>, Westminster, MA </a:t>
            </a:r>
            <a:endParaRPr sz="1200" dirty="0">
              <a:solidFill>
                <a:srgbClr val="434343"/>
              </a:solidFill>
            </a:endParaRPr>
          </a:p>
          <a:p>
            <a:pPr marL="914400" lvl="1" indent="-29908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○"/>
            </a:pPr>
            <a:r>
              <a:rPr lang="en" sz="1200" dirty="0">
                <a:solidFill>
                  <a:srgbClr val="434343"/>
                </a:solidFill>
                <a:highlight>
                  <a:srgbClr val="FFFFFF"/>
                </a:highlight>
              </a:rPr>
              <a:t>A short term, intensive residential treatment center for rescue personnel (dispatchers, EMS, firefighters, police officers) who may be temporarily overwhelmed by the stress of their job, suffering from work-related cumulative or delayed critical incident stress, or experiencing an acute, transient reaction to a “critical incident”.</a:t>
            </a:r>
            <a:endParaRPr sz="1200" dirty="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marL="914400" lvl="1" indent="-29908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○"/>
            </a:pPr>
            <a:r>
              <a:rPr lang="en" sz="1200" dirty="0">
                <a:solidFill>
                  <a:srgbClr val="434343"/>
                </a:solidFill>
                <a:highlight>
                  <a:srgbClr val="FFFFFF"/>
                </a:highlight>
              </a:rPr>
              <a:t>Also offer non-residential services for loved one affected by and/or concerned about a first responder’s career and/or symptoms.</a:t>
            </a:r>
            <a:endParaRPr dirty="0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 sz="1400"/>
              <a:t>Stress &amp; its impacts</a:t>
            </a:r>
            <a:endParaRPr sz="14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 sz="1400"/>
              <a:t>Dispatcher Implications</a:t>
            </a:r>
            <a:endParaRPr sz="14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 sz="1400"/>
              <a:t>Self-Care &amp; Coping Skills</a:t>
            </a:r>
            <a:endParaRPr sz="14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 sz="1400"/>
              <a:t>Hypervigilance</a:t>
            </a:r>
            <a:endParaRPr sz="14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 sz="1400"/>
              <a:t>Resilience</a:t>
            </a:r>
            <a:endParaRPr sz="14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 sz="1400"/>
              <a:t>Western Mass CISM Team &amp; Resources</a:t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Stress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4010100" cy="26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b="1" dirty="0"/>
              <a:t>Stressor:</a:t>
            </a:r>
            <a:r>
              <a:rPr lang="en" sz="4800" b="1" dirty="0"/>
              <a:t> </a:t>
            </a:r>
            <a:r>
              <a:rPr lang="en" sz="4400" dirty="0"/>
              <a:t>Anything that activates the stress response in your body: </a:t>
            </a:r>
            <a:endParaRPr sz="4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400" dirty="0"/>
              <a:t>• External: work, money, family, cultural norms, discrimination </a:t>
            </a:r>
            <a:endParaRPr sz="4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400" dirty="0"/>
              <a:t>• Internal: self-criticism, body image, identity, memories</a:t>
            </a:r>
            <a:endParaRPr sz="4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65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600" b="1" dirty="0"/>
              <a:t>Stress: </a:t>
            </a:r>
            <a:endParaRPr sz="56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400" i="1" dirty="0"/>
              <a:t>Definition 1:</a:t>
            </a:r>
            <a:r>
              <a:rPr lang="en" sz="4400" dirty="0"/>
              <a:t> A normal physical response to demands or perceived threats.</a:t>
            </a:r>
            <a:endParaRPr sz="4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400" i="1" dirty="0"/>
              <a:t>Definition 2:</a:t>
            </a:r>
            <a:r>
              <a:rPr lang="en" sz="4400" dirty="0"/>
              <a:t> The neurological and physiological shift that happens in your body when you encounter a stressor.</a:t>
            </a:r>
            <a:endParaRPr sz="44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2"/>
          </p:nvPr>
        </p:nvSpPr>
        <p:spPr>
          <a:xfrm>
            <a:off x="4846320" y="1977292"/>
            <a:ext cx="3569700" cy="23626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 b="1" dirty="0"/>
              <a:t>Critical Incident Stress: </a:t>
            </a:r>
            <a:r>
              <a:rPr lang="en" sz="1100" dirty="0"/>
              <a:t>A range of physical and psychological symptoms that </a:t>
            </a:r>
            <a:r>
              <a:rPr lang="en" sz="1100" b="1" u="sng" dirty="0"/>
              <a:t>might</a:t>
            </a:r>
            <a:r>
              <a:rPr lang="en" sz="1100" dirty="0"/>
              <a:t> be experienced as a result of being involved in a traumatic incident.</a:t>
            </a:r>
            <a:endParaRPr sz="1100" dirty="0"/>
          </a:p>
        </p:txBody>
      </p:sp>
      <p:sp>
        <p:nvSpPr>
          <p:cNvPr id="101" name="Google Shape;101;p15"/>
          <p:cNvSpPr txBox="1"/>
          <p:nvPr/>
        </p:nvSpPr>
        <p:spPr>
          <a:xfrm>
            <a:off x="4226675" y="753650"/>
            <a:ext cx="4475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9725" y="3091789"/>
            <a:ext cx="3426502" cy="1927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Stress Curve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3154475" y="3006850"/>
            <a:ext cx="4475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 t="8575"/>
          <a:stretch/>
        </p:blipFill>
        <p:spPr>
          <a:xfrm>
            <a:off x="3038924" y="1528425"/>
            <a:ext cx="5798777" cy="342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Impacts of Stress</a:t>
            </a:r>
            <a:endParaRPr dirty="0"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729325" y="1888025"/>
            <a:ext cx="2891400" cy="14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Body: </a:t>
            </a:r>
            <a:endParaRPr sz="1100" b="1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Fatigue </a:t>
            </a:r>
            <a:endParaRPr sz="110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Headaches </a:t>
            </a:r>
            <a:endParaRPr sz="110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Taut muscles </a:t>
            </a:r>
            <a:endParaRPr sz="110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Skin irritations </a:t>
            </a:r>
            <a:endParaRPr sz="110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Frequent infections </a:t>
            </a:r>
            <a:endParaRPr sz="110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Constricted breathing</a:t>
            </a:r>
            <a:endParaRPr sz="1100"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2"/>
          </p:nvPr>
        </p:nvSpPr>
        <p:spPr>
          <a:xfrm>
            <a:off x="3887325" y="1888025"/>
            <a:ext cx="2186100" cy="1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/>
              <a:t>Mind: </a:t>
            </a:r>
            <a:endParaRPr sz="1100" b="1"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 dirty="0"/>
              <a:t>Worrying 	</a:t>
            </a:r>
            <a:endParaRPr sz="1100"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 dirty="0"/>
              <a:t>Indecision </a:t>
            </a:r>
            <a:endParaRPr sz="1100"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 dirty="0"/>
              <a:t>Negativity </a:t>
            </a:r>
            <a:endParaRPr sz="1100"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 dirty="0"/>
              <a:t>Foggy thinking </a:t>
            </a:r>
            <a:endParaRPr sz="1100"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 dirty="0"/>
              <a:t>Hasty decisions </a:t>
            </a:r>
            <a:endParaRPr sz="1100"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100" dirty="0"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729325" y="3482225"/>
            <a:ext cx="2813700" cy="14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Emotions: </a:t>
            </a:r>
            <a:endParaRPr sz="1100" b="1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Loss of confidence </a:t>
            </a:r>
            <a:endParaRPr sz="110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Apprehension </a:t>
            </a:r>
            <a:endParaRPr sz="110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Indifference </a:t>
            </a:r>
            <a:endParaRPr sz="110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Depression </a:t>
            </a:r>
            <a:endParaRPr sz="110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Irritability </a:t>
            </a:r>
            <a:endParaRPr sz="110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Anxiety</a:t>
            </a:r>
            <a:endParaRPr sz="11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100"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2"/>
          </p:nvPr>
        </p:nvSpPr>
        <p:spPr>
          <a:xfrm>
            <a:off x="3887322" y="3482225"/>
            <a:ext cx="2489100" cy="14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Behaviors: </a:t>
            </a:r>
            <a:endParaRPr sz="1100" b="1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Substance use </a:t>
            </a:r>
            <a:endParaRPr sz="110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Loss of appetite </a:t>
            </a:r>
            <a:endParaRPr sz="110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Accident prone </a:t>
            </a:r>
            <a:endParaRPr sz="110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Restlessness </a:t>
            </a:r>
            <a:endParaRPr sz="110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Loneliness </a:t>
            </a:r>
            <a:endParaRPr sz="110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Insomnia</a:t>
            </a:r>
            <a:endParaRPr sz="1100"/>
          </a:p>
        </p:txBody>
      </p:sp>
      <p:sp>
        <p:nvSpPr>
          <p:cNvPr id="119" name="Google Shape;119;p17"/>
          <p:cNvSpPr txBox="1"/>
          <p:nvPr/>
        </p:nvSpPr>
        <p:spPr>
          <a:xfrm>
            <a:off x="6922700" y="2113350"/>
            <a:ext cx="1740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5664100" y="2133125"/>
            <a:ext cx="20820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Impaired judgement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Poor concentration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Nightmares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Hypervigilance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7722" y="3169275"/>
            <a:ext cx="2462776" cy="1741260"/>
          </a:xfrm>
          <a:prstGeom prst="rect">
            <a:avLst/>
          </a:prstGeom>
          <a:noFill/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72780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Implications of Stress in Dispatch</a:t>
            </a:r>
            <a:endParaRPr/>
          </a:p>
        </p:txBody>
      </p:sp>
      <p:sp>
        <p:nvSpPr>
          <p:cNvPr id="127" name="Google Shape;127;p18"/>
          <p:cNvSpPr txBox="1"/>
          <p:nvPr/>
        </p:nvSpPr>
        <p:spPr>
          <a:xfrm>
            <a:off x="615875" y="2260425"/>
            <a:ext cx="3898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523225" y="2014000"/>
            <a:ext cx="2420400" cy="22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latin typeface="Lato"/>
                <a:ea typeface="Lato"/>
                <a:cs typeface="Lato"/>
                <a:sym typeface="Lato"/>
              </a:rPr>
              <a:t>Mental Health Challenges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: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Higher incidence of anxiety and depression.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Increased likelihood of post-traumatic stress disorder (PTSD).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Development of burnout syndrome.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Difficulty in concentrating and making decisions.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3527775" y="2192551"/>
            <a:ext cx="2192700" cy="21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Lato"/>
                <a:ea typeface="Lato"/>
                <a:cs typeface="Lato"/>
                <a:sym typeface="Lato"/>
              </a:rPr>
              <a:t>Physical Health Issues</a:t>
            </a:r>
            <a:r>
              <a:rPr lang="en" sz="1100" dirty="0">
                <a:latin typeface="Lato"/>
                <a:ea typeface="Lato"/>
                <a:cs typeface="Lato"/>
                <a:sym typeface="Lato"/>
              </a:rPr>
              <a:t>:</a:t>
            </a:r>
            <a:endParaRPr sz="11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lang="en" sz="11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Increased risk of cardiovascular diseases.</a:t>
            </a:r>
            <a:endParaRPr sz="11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lang="en" sz="11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Elevated blood pressure.</a:t>
            </a:r>
            <a:endParaRPr sz="11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lang="en" sz="11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Chronic fatigue and insomnia.</a:t>
            </a:r>
            <a:endParaRPr sz="11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lang="en" sz="11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Gastrointestinal problems.</a:t>
            </a:r>
            <a:endParaRPr sz="11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6304625" y="2192551"/>
            <a:ext cx="2348400" cy="27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Lato"/>
                <a:ea typeface="Lato"/>
                <a:cs typeface="Lato"/>
                <a:sym typeface="Lato"/>
              </a:rPr>
              <a:t>Job Performance</a:t>
            </a:r>
            <a:r>
              <a:rPr lang="en" sz="1100" dirty="0">
                <a:latin typeface="Lato"/>
                <a:ea typeface="Lato"/>
                <a:cs typeface="Lato"/>
                <a:sym typeface="Lato"/>
              </a:rPr>
              <a:t>:</a:t>
            </a:r>
            <a:endParaRPr sz="11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lang="en" sz="11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Reduced accuracy and efficiency in call handling.</a:t>
            </a:r>
            <a:endParaRPr sz="11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lang="en" sz="11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Increased likelihood of errors and omissions.</a:t>
            </a:r>
            <a:endParaRPr sz="11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lang="en" sz="11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Decreased ability to multitask and manage high-pressure situations.</a:t>
            </a:r>
            <a:endParaRPr sz="11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lang="en" sz="11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Slower response times and impaired judgment.</a:t>
            </a:r>
            <a:endParaRPr sz="11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lang="en" sz="11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Compassion fatigue.</a:t>
            </a:r>
            <a:endParaRPr sz="11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body" idx="1"/>
          </p:nvPr>
        </p:nvSpPr>
        <p:spPr>
          <a:xfrm>
            <a:off x="532325" y="2092675"/>
            <a:ext cx="2397300" cy="21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0000"/>
                </a:solidFill>
              </a:rPr>
              <a:t>Interpersonal Relationships</a:t>
            </a:r>
            <a:r>
              <a:rPr lang="en" sz="1100">
                <a:solidFill>
                  <a:srgbClr val="000000"/>
                </a:solidFill>
              </a:rPr>
              <a:t>: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lang="en" sz="1100"/>
              <a:t>Strained relationships with colleagues and supervisors.</a:t>
            </a:r>
            <a:endParaRPr sz="110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lang="en" sz="1100"/>
              <a:t>Increased irritability and mood swings.</a:t>
            </a:r>
            <a:endParaRPr sz="110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lang="en" sz="1100"/>
              <a:t>Social withdrawal and isolation from friends and family.</a:t>
            </a:r>
            <a:endParaRPr sz="110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lang="en" sz="1100"/>
              <a:t>Difficulty in communicating effectively under pressure.</a:t>
            </a:r>
            <a:endParaRPr sz="11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100"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2"/>
          </p:nvPr>
        </p:nvSpPr>
        <p:spPr>
          <a:xfrm>
            <a:off x="3126625" y="2291273"/>
            <a:ext cx="2367900" cy="22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000000"/>
                </a:solidFill>
              </a:rPr>
              <a:t>Workplace Dynamics</a:t>
            </a:r>
            <a:r>
              <a:rPr lang="en" sz="1100" dirty="0">
                <a:solidFill>
                  <a:srgbClr val="000000"/>
                </a:solidFill>
              </a:rPr>
              <a:t>:</a:t>
            </a:r>
            <a:endParaRPr sz="1100" dirty="0">
              <a:solidFill>
                <a:srgbClr val="000000"/>
              </a:solidFill>
            </a:endParaRP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lang="en" sz="1100" dirty="0"/>
              <a:t>Higher rates of absenteeism and turnover.</a:t>
            </a:r>
            <a:endParaRPr sz="1100"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lang="en" sz="1100" dirty="0"/>
              <a:t>Lower overall job satisfaction and morale.</a:t>
            </a:r>
            <a:endParaRPr sz="1100"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lang="en" sz="1100" dirty="0"/>
              <a:t>Increased conflicts and tension within the team.</a:t>
            </a:r>
            <a:endParaRPr sz="1100"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lang="en" sz="1100" dirty="0"/>
              <a:t>Need for more frequent breaks and time off to manage stress.</a:t>
            </a:r>
            <a:endParaRPr sz="11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100" dirty="0"/>
          </a:p>
        </p:txBody>
      </p:sp>
      <p:sp>
        <p:nvSpPr>
          <p:cNvPr id="137" name="Google Shape;137;p19"/>
          <p:cNvSpPr txBox="1"/>
          <p:nvPr/>
        </p:nvSpPr>
        <p:spPr>
          <a:xfrm>
            <a:off x="5691525" y="2092675"/>
            <a:ext cx="2605500" cy="24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 dirty="0">
                <a:latin typeface="Lato"/>
                <a:ea typeface="Lato"/>
                <a:cs typeface="Lato"/>
                <a:sym typeface="Lato"/>
              </a:rPr>
              <a:t>Long-term Career Implications</a:t>
            </a:r>
            <a:r>
              <a:rPr lang="en" sz="1100" dirty="0">
                <a:latin typeface="Lato"/>
                <a:ea typeface="Lato"/>
                <a:cs typeface="Lato"/>
                <a:sym typeface="Lato"/>
              </a:rPr>
              <a:t>:</a:t>
            </a:r>
            <a:endParaRPr sz="11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lang="en" sz="11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Potential for early retirement due to health issues.</a:t>
            </a:r>
            <a:endParaRPr sz="11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lang="en" sz="11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Career advancement may be hindered by chronic stress effects.</a:t>
            </a:r>
            <a:endParaRPr sz="11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lang="en" sz="11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Possible impact on long-term career satisfaction and longevity.</a:t>
            </a:r>
            <a:endParaRPr sz="11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8" name="Google Shape;13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5400" y="506350"/>
            <a:ext cx="2103551" cy="151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and Support Needs	</a:t>
            </a:r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</a:pPr>
            <a:r>
              <a:rPr lang="en" sz="1800"/>
              <a:t>Greater need for ongoing stress management and resilience training.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</a:pPr>
            <a:r>
              <a:rPr lang="en" sz="1800"/>
              <a:t>Increased demand for mental health resources and support services.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</a:pPr>
            <a:r>
              <a:rPr lang="en" sz="1800"/>
              <a:t>Implementation of regular debriefing sessions and counseling.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</a:pPr>
            <a:r>
              <a:rPr lang="en" sz="1800"/>
              <a:t>Development of peer support networks and wellness programs</a:t>
            </a:r>
            <a:endParaRPr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Self-Care &amp; Coping Skills</a:t>
            </a:r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4111200" cy="31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Self-Care = Proactive, preventative, developed over time</a:t>
            </a:r>
            <a:endParaRPr sz="12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/>
              <a:t>Helps increase quality of life.</a:t>
            </a:r>
            <a:endParaRPr sz="1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/>
              <a:t>Decreases distress and burnout.</a:t>
            </a:r>
            <a:endParaRPr sz="1200"/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Adequate sleep 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Good nutrition 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Regular physical activity 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Connecting with others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Journaling (gratitude)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Meditation</a:t>
            </a:r>
            <a:endParaRPr sz="12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2"/>
          </p:nvPr>
        </p:nvSpPr>
        <p:spPr>
          <a:xfrm>
            <a:off x="4977700" y="2078875"/>
            <a:ext cx="3506700" cy="28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Coping Skills = Reactive, applied in real time</a:t>
            </a:r>
            <a:endParaRPr sz="4800" b="1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800"/>
              <a:t>Activities or tactics that can be used to decrease the current stress of a specific situation.</a:t>
            </a:r>
            <a:endParaRPr sz="4800"/>
          </a:p>
          <a:p>
            <a:pPr marL="457200" lvl="0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4800"/>
              <a:t>Deep breathing</a:t>
            </a:r>
            <a:endParaRPr sz="4800"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800"/>
              <a:t>Grounding techniques (5 senses)</a:t>
            </a:r>
            <a:endParaRPr sz="4800"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800"/>
              <a:t>Distraction (music, books, movies, etc.)</a:t>
            </a:r>
            <a:endParaRPr sz="4800"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800"/>
              <a:t>Spend time outdoors</a:t>
            </a:r>
            <a:endParaRPr sz="4800"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800"/>
              <a:t>Mindfulness</a:t>
            </a:r>
            <a:endParaRPr sz="4800"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800"/>
              <a:t>Journaling</a:t>
            </a:r>
            <a:endParaRPr sz="4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933</Words>
  <Application>Microsoft Office PowerPoint</Application>
  <PresentationFormat>On-screen Show (16:9)</PresentationFormat>
  <Paragraphs>162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Raleway</vt:lpstr>
      <vt:lpstr>Georgia</vt:lpstr>
      <vt:lpstr>Lato</vt:lpstr>
      <vt:lpstr>Arial</vt:lpstr>
      <vt:lpstr>Streamline</vt:lpstr>
      <vt:lpstr>Dispatcher Wellness</vt:lpstr>
      <vt:lpstr>Introduction</vt:lpstr>
      <vt:lpstr>Stress</vt:lpstr>
      <vt:lpstr>Stress Curve</vt:lpstr>
      <vt:lpstr>Impacts of Stress</vt:lpstr>
      <vt:lpstr>Implications of Stress in Dispatch</vt:lpstr>
      <vt:lpstr>PowerPoint Presentation</vt:lpstr>
      <vt:lpstr>Training and Support Needs </vt:lpstr>
      <vt:lpstr>Self-Care &amp; Coping Skills</vt:lpstr>
      <vt:lpstr>Hypervigilance</vt:lpstr>
      <vt:lpstr>How to Combat Hypervigilance</vt:lpstr>
      <vt:lpstr>Resilience</vt:lpstr>
      <vt:lpstr>The Role of the Western Mass CISM Team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Emma Reilly</dc:creator>
  <cp:lastModifiedBy>Emma Reilly</cp:lastModifiedBy>
  <cp:revision>1</cp:revision>
  <dcterms:modified xsi:type="dcterms:W3CDTF">2024-06-03T17:30:54Z</dcterms:modified>
</cp:coreProperties>
</file>